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8" r:id="rId26"/>
    <p:sldId id="282" r:id="rId27"/>
    <p:sldId id="283" r:id="rId28"/>
    <p:sldId id="284" r:id="rId29"/>
    <p:sldId id="285" r:id="rId30"/>
    <p:sldId id="287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D6BA"/>
    <a:srgbClr val="F78F43"/>
    <a:srgbClr val="0C547B"/>
    <a:srgbClr val="FAF4E5"/>
    <a:srgbClr val="444949"/>
    <a:srgbClr val="5281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91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96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What Counts in FICO Score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1"/>
              <c:layout>
                <c:manualLayout>
                  <c:x val="-0.20525642224608681"/>
                  <c:y val="-2.593236259024144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On-Time Payments</c:v>
                </c:pt>
                <c:pt idx="1">
                  <c:v>Capacity Used</c:v>
                </c:pt>
                <c:pt idx="2">
                  <c:v>Length of History</c:v>
                </c:pt>
                <c:pt idx="3">
                  <c:v>New Credit</c:v>
                </c:pt>
                <c:pt idx="4">
                  <c:v>Types of Credit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0.35</c:v>
                </c:pt>
                <c:pt idx="1">
                  <c:v>0.3</c:v>
                </c:pt>
                <c:pt idx="2">
                  <c:v>0.15</c:v>
                </c:pt>
                <c:pt idx="3">
                  <c:v>0.1</c:v>
                </c:pt>
                <c:pt idx="4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C2795-E2B5-4E5C-8CED-9757E38704A7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BA9017-3338-47E1-A0F0-DBD03F556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222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CEFC3-1113-40FE-A42F-6CF03F711E84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19A32-6004-4ED9-BD35-37908D32B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890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C0095-6246-404C-85CF-C5E6437A1B64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823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"/>
            <a:ext cx="12192000" cy="6358272"/>
          </a:xfrm>
          <a:prstGeom prst="rect">
            <a:avLst/>
          </a:prstGeom>
          <a:solidFill>
            <a:srgbClr val="0C5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51704"/>
            <a:ext cx="9144000" cy="2387600"/>
          </a:xfrm>
        </p:spPr>
        <p:txBody>
          <a:bodyPr anchor="b"/>
          <a:lstStyle>
            <a:lvl1pPr algn="ctr">
              <a:defRPr sz="6000" b="1" cap="sm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31379"/>
            <a:ext cx="9144000" cy="1655762"/>
          </a:xfrm>
          <a:noFill/>
          <a:ln>
            <a:noFill/>
          </a:ln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3D4E8-456C-448F-B8D9-FF398A5ABE50}" type="datetime4">
              <a:rPr lang="en-US" smtClean="0"/>
              <a:t>June 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CashCourse | www.cashcourse.org | cashcourse@nefe.org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4BEC-3194-453B-B1B5-F2591DD5CAC8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80975" y="-1"/>
            <a:ext cx="1338262" cy="1800226"/>
            <a:chOff x="180975" y="-1"/>
            <a:chExt cx="1338262" cy="1800226"/>
          </a:xfrm>
          <a:effectLst>
            <a:outerShdw blurRad="50800" dist="38100" dir="8760000" algn="tr" rotWithShape="0">
              <a:prstClr val="black">
                <a:alpha val="12000"/>
              </a:prstClr>
            </a:outerShdw>
          </a:effectLst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-1"/>
            <a:stretch/>
          </p:blipFill>
          <p:spPr>
            <a:xfrm>
              <a:off x="180975" y="583567"/>
              <a:ext cx="1338262" cy="1216658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 userDrawn="1"/>
          </p:nvSpPr>
          <p:spPr>
            <a:xfrm>
              <a:off x="180975" y="-1"/>
              <a:ext cx="1338262" cy="5835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066" y="218030"/>
            <a:ext cx="1041248" cy="880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82327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E8E0-BA66-4125-9874-768DD718D497}" type="datetime4">
              <a:rPr lang="en-US" smtClean="0"/>
              <a:t>June 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CashCourse | www.cashcourse.org | cashcourse@nefe.org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4BEC-3194-453B-B1B5-F2591DD5C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98653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6358272"/>
          </a:xfrm>
          <a:prstGeom prst="rect">
            <a:avLst/>
          </a:prstGeom>
          <a:solidFill>
            <a:srgbClr val="0C5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862100"/>
            <a:ext cx="10515600" cy="2700375"/>
          </a:xfrm>
        </p:spPr>
        <p:txBody>
          <a:bodyPr anchor="b">
            <a:normAutofit/>
          </a:bodyPr>
          <a:lstStyle>
            <a:lvl1pPr algn="r">
              <a:defRPr sz="5400" b="1" cap="sm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noFill/>
          <a:ln>
            <a:noFill/>
          </a:ln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8386A-A75E-4F28-9C94-D789CBBA47AC}" type="datetime4">
              <a:rPr lang="en-US" smtClean="0"/>
              <a:t>June 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CashCourse | www.cashcourse.org | cashcourse@nefe.org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4BEC-3194-453B-B1B5-F2591DD5CAC8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80975" y="-1"/>
            <a:ext cx="1338262" cy="1800226"/>
            <a:chOff x="180975" y="-1"/>
            <a:chExt cx="1338262" cy="1800226"/>
          </a:xfrm>
          <a:effectLst>
            <a:outerShdw blurRad="50800" dist="38100" dir="8760000" algn="tr" rotWithShape="0">
              <a:prstClr val="black">
                <a:alpha val="12000"/>
              </a:prstClr>
            </a:outerShdw>
          </a:effectLst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-1"/>
            <a:stretch/>
          </p:blipFill>
          <p:spPr>
            <a:xfrm>
              <a:off x="180975" y="583567"/>
              <a:ext cx="1338262" cy="1216658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 userDrawn="1"/>
          </p:nvSpPr>
          <p:spPr>
            <a:xfrm>
              <a:off x="180975" y="-1"/>
              <a:ext cx="1338262" cy="5835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066" y="218030"/>
            <a:ext cx="1041248" cy="880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06804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920240"/>
            <a:ext cx="5181600" cy="42428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20240"/>
            <a:ext cx="5181600" cy="42428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28CD-615D-4895-B35D-A1F7F3EB2237}" type="datetime4">
              <a:rPr lang="en-US" smtClean="0"/>
              <a:t>June 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CashCourse | www.cashcourse.org | cashcourse@nefe.org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4BEC-3194-453B-B1B5-F2591DD5C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26381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9344" y="82296"/>
            <a:ext cx="9747504" cy="115214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3019647"/>
            <a:ext cx="5174615" cy="31700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19647"/>
            <a:ext cx="5175504" cy="31700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1881-1DB3-4D45-829B-20CBC836D4E9}" type="datetime4">
              <a:rPr lang="en-US" smtClean="0"/>
              <a:t>June 9,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CashCourse | www.cashcourse.org | cashcourse@nefe.org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4BEC-3194-453B-B1B5-F2591DD5CAC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822960" y="1920240"/>
            <a:ext cx="5174615" cy="978196"/>
          </a:xfrm>
          <a:prstGeom prst="roundRect">
            <a:avLst>
              <a:gd name="adj" fmla="val 2501"/>
            </a:avLst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txBody>
          <a:bodyPr vert="horz" lIns="27432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rgbClr val="0C547B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itle 1"/>
          <p:cNvSpPr txBox="1">
            <a:spLocks/>
          </p:cNvSpPr>
          <p:nvPr userDrawn="1"/>
        </p:nvSpPr>
        <p:spPr>
          <a:xfrm>
            <a:off x="6187280" y="1920240"/>
            <a:ext cx="5175504" cy="978196"/>
          </a:xfrm>
          <a:prstGeom prst="roundRect">
            <a:avLst>
              <a:gd name="adj" fmla="val 2501"/>
            </a:avLst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txBody>
          <a:bodyPr vert="horz" lIns="27432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rgbClr val="0C547B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40887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920240"/>
            <a:ext cx="3932237" cy="978196"/>
          </a:xfr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txBody>
          <a:bodyPr anchor="b"/>
          <a:lstStyle>
            <a:lvl1pPr algn="l">
              <a:defRPr sz="3200">
                <a:solidFill>
                  <a:srgbClr val="0C547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622" y="1920240"/>
            <a:ext cx="6491177" cy="428743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7301-FC93-4A6D-90BF-1B40052A0633}" type="datetime4">
              <a:rPr lang="en-US" smtClean="0"/>
              <a:t>June 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CashCourse | www.cashcourse.org | cashcourse@nefe.org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4BEC-3194-453B-B1B5-F2591DD5CA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22960" y="3019647"/>
            <a:ext cx="3932237" cy="3170016"/>
          </a:xfrm>
        </p:spPr>
        <p:txBody>
          <a:bodyPr>
            <a:normAutofit/>
          </a:bodyPr>
          <a:lstStyle>
            <a:lvl1pPr marL="0" indent="0">
              <a:buNone/>
              <a:defRPr sz="18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28527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21EE6-4F50-4A9D-A7C2-C9432CE79C1A}" type="datetime4">
              <a:rPr lang="en-US" smtClean="0"/>
              <a:t>June 9,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CashCourse | www.cashcourse.org | cashcourse@nefe.org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4BEC-3194-453B-B1B5-F2591DD5C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72860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4ECA-FBDC-4D97-A699-D5583B8206ED}" type="datetime4">
              <a:rPr lang="en-US" smtClean="0"/>
              <a:t>June 9,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CashCourse | www.cashcourse.org | cashcourse@nefe.org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4BEC-3194-453B-B1B5-F2591DD5C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85945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F97C6-9A2E-413C-935A-076D2E2B7615}" type="datetime4">
              <a:rPr lang="en-US" smtClean="0"/>
              <a:t>June 9, 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CashCourse | www.cashcourse.org | cashcourse@nefe.org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4BEC-3194-453B-B1B5-F2591DD5CA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347636"/>
          </a:xfrm>
          <a:prstGeom prst="rect">
            <a:avLst/>
          </a:prstGeom>
          <a:solidFill>
            <a:srgbClr val="FAF4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8219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AF4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-1" y="6358234"/>
            <a:ext cx="12192001" cy="563564"/>
          </a:xfrm>
          <a:prstGeom prst="rect">
            <a:avLst/>
          </a:prstGeom>
          <a:solidFill>
            <a:srgbClr val="444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-1" y="-1"/>
            <a:ext cx="12192001" cy="1314452"/>
          </a:xfrm>
          <a:prstGeom prst="rect">
            <a:avLst/>
          </a:prstGeom>
          <a:solidFill>
            <a:srgbClr val="0C5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-1" y="1286837"/>
            <a:ext cx="12192000" cy="182561"/>
          </a:xfrm>
          <a:prstGeom prst="rect">
            <a:avLst/>
          </a:prstGeom>
          <a:solidFill>
            <a:srgbClr val="5281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9725" y="79376"/>
            <a:ext cx="9744075" cy="1149350"/>
          </a:xfrm>
          <a:prstGeom prst="roundRect">
            <a:avLst>
              <a:gd name="adj" fmla="val 2501"/>
            </a:avLst>
          </a:prstGeom>
          <a:noFill/>
          <a:ln w="3175">
            <a:noFill/>
          </a:ln>
        </p:spPr>
        <p:txBody>
          <a:bodyPr vert="horz" lIns="27432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920240"/>
            <a:ext cx="10515600" cy="4243387"/>
          </a:xfrm>
          <a:prstGeom prst="roundRect">
            <a:avLst>
              <a:gd name="adj" fmla="val 1282"/>
            </a:avLst>
          </a:prstGeom>
          <a:ln w="3175">
            <a:solidFill>
              <a:schemeClr val="bg1">
                <a:lumMod val="85000"/>
              </a:schemeClr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lIns="274320" tIns="182880" rIns="91440" bIns="18288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20148"/>
            <a:ext cx="236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fld id="{395F2D4D-CC77-4E2F-B603-C6589C068005}" type="datetime4">
              <a:rPr lang="en-US" smtClean="0"/>
              <a:pPr/>
              <a:t>June 9,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72593" y="6420148"/>
            <a:ext cx="44468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CashCourse | www.cashcourse.org | cashcourse@nefe.org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27670" y="6420148"/>
            <a:ext cx="22261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EA204BEC-3194-453B-B1B5-F2591DD5CAC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180975" y="-1"/>
            <a:ext cx="1338262" cy="1800226"/>
            <a:chOff x="180975" y="-1"/>
            <a:chExt cx="1338262" cy="1800226"/>
          </a:xfrm>
          <a:effectLst>
            <a:outerShdw blurRad="50800" dist="38100" dir="8760000" algn="tr" rotWithShape="0">
              <a:prstClr val="black">
                <a:alpha val="12000"/>
              </a:prstClr>
            </a:outerShdw>
          </a:effectLst>
        </p:grpSpPr>
        <p:pic>
          <p:nvPicPr>
            <p:cNvPr id="15" name="Picture 14"/>
            <p:cNvPicPr>
              <a:picLocks noChangeAspect="1"/>
            </p:cNvPicPr>
            <p:nvPr userDrawn="1"/>
          </p:nvPicPr>
          <p:blipFill rotWithShape="1"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-1"/>
            <a:stretch/>
          </p:blipFill>
          <p:spPr>
            <a:xfrm>
              <a:off x="180975" y="583567"/>
              <a:ext cx="1338262" cy="1216658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 userDrawn="1"/>
          </p:nvSpPr>
          <p:spPr>
            <a:xfrm>
              <a:off x="180975" y="-1"/>
              <a:ext cx="1338262" cy="5835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066" y="218030"/>
            <a:ext cx="1041248" cy="880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227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4" r:id="rId7"/>
    <p:sldLayoutId id="2147483655" r:id="rId8"/>
    <p:sldLayoutId id="2147483658" r:id="rId9"/>
  </p:sldLayoutIdLst>
  <p:transition spd="slow">
    <p:fade thruBlk="1"/>
  </p:transition>
  <p:timing>
    <p:tnLst>
      <p:par>
        <p:cTn id="1" dur="indefinite" restart="never" nodeType="tmRoot"/>
      </p:par>
    </p:tnLst>
  </p:timing>
  <p:hf hdr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shcourse.org/financial-tools/financial-calculators/how-long-will-it-take-to-pay-off-my-credit-card-s-.asp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hcourse.org/financial-tools/financial-calculators/will-i-be-able-to-pay-back-my-student-loans.aspx" TargetMode="External"/><Relationship Id="rId2" Type="http://schemas.openxmlformats.org/officeDocument/2006/relationships/hyperlink" Target="http://www.cashcourse.org/paying-for-education/ways-to-pay/finding-and-applying-for-scholarships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dentitytheft.gov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Helping Your Student Succeed Financially in College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3D4E8-456C-448F-B8D9-FF398A5ABE50}" type="datetime4">
              <a:rPr lang="en-US" smtClean="0"/>
              <a:t>June 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CashCourse | www.cashcourse.org | cashcourse@nefe.org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4BEC-3194-453B-B1B5-F2591DD5CA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12129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 Act of 2009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Disclosures 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Minimum monthly payment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36-month payoff </a:t>
            </a:r>
            <a:r>
              <a:rPr lang="en-US" dirty="0" smtClean="0"/>
              <a:t>payment</a:t>
            </a: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Evaluation </a:t>
            </a:r>
            <a:r>
              <a:rPr lang="en-US" dirty="0"/>
              <a:t>of ability to pay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Consumer must have income or assets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Consumers under the age of 21 without ability to pay must have a </a:t>
            </a:r>
            <a:r>
              <a:rPr lang="en-US" dirty="0" smtClean="0"/>
              <a:t>co‐signer </a:t>
            </a:r>
            <a:r>
              <a:rPr lang="en-US" dirty="0"/>
              <a:t>with ability to </a:t>
            </a:r>
            <a:r>
              <a:rPr lang="en-US" dirty="0" smtClean="0"/>
              <a:t>pay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28CD-615D-4895-B35D-A1F7F3EB2237}" type="datetime4">
              <a:rPr lang="en-US" smtClean="0"/>
              <a:t>June 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CashCourse | www.cashcourse.org | cashcourse@nefe.org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4BEC-3194-453B-B1B5-F2591DD5CAC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323951"/>
      </p:ext>
    </p:extLst>
  </p:cSld>
  <p:clrMapOvr>
    <a:masterClrMapping/>
  </p:clrMapOvr>
  <p:transition spd="slow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Geneva" charset="-128"/>
              </a:rPr>
              <a:t>Unintended 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/>
              <a:t>Students ask fellow students who are over 21 to act as a </a:t>
            </a:r>
            <a:r>
              <a:rPr lang="en-US" dirty="0" smtClean="0"/>
              <a:t>co-signer</a:t>
            </a:r>
            <a:r>
              <a:rPr lang="en-US" dirty="0"/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i="1" dirty="0" smtClean="0"/>
              <a:t>“</a:t>
            </a:r>
            <a:r>
              <a:rPr lang="en-US" i="1" dirty="0"/>
              <a:t>They are permanently joined by the wallet with the liability.”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2600" dirty="0"/>
              <a:t>—John </a:t>
            </a:r>
            <a:r>
              <a:rPr lang="en-US" sz="2600" dirty="0" err="1"/>
              <a:t>Ulzheimer</a:t>
            </a:r>
            <a:r>
              <a:rPr lang="en-US" sz="2600" dirty="0"/>
              <a:t>, President of Consumer Education, </a:t>
            </a:r>
            <a:r>
              <a:rPr lang="en-US" sz="2600" dirty="0" smtClean="0"/>
              <a:t>SmartCredit.com</a:t>
            </a: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E8E0-BA66-4125-9874-768DD718D497}" type="datetime4">
              <a:rPr lang="en-US" smtClean="0"/>
              <a:t>June 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CashCourse | www.cashcourse.org | cashcourse@nefe.org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4BEC-3194-453B-B1B5-F2591DD5CAC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082766"/>
      </p:ext>
    </p:extLst>
  </p:cSld>
  <p:clrMapOvr>
    <a:masterClrMapping/>
  </p:clrMapOvr>
  <p:transition spd="slow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is Too Much?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30% of undergraduates have a credit card, down from 42% in </a:t>
            </a:r>
            <a:r>
              <a:rPr lang="en-US" dirty="0" smtClean="0"/>
              <a:t>2010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The </a:t>
            </a:r>
            <a:r>
              <a:rPr lang="en-US" dirty="0"/>
              <a:t>median balance has fallen to only $</a:t>
            </a:r>
            <a:r>
              <a:rPr lang="en-US" dirty="0" smtClean="0"/>
              <a:t>136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62</a:t>
            </a:r>
            <a:r>
              <a:rPr lang="en-US" dirty="0"/>
              <a:t>% of students with credit cards pay off the balance of all cards each month; another 33% pay at least the minimum required payment. 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en-US" sz="2000" dirty="0"/>
              <a:t>*Source: “How America Pays for College 2013,” Sallie Mae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E8E0-BA66-4125-9874-768DD718D497}" type="datetime4">
              <a:rPr lang="en-US" smtClean="0"/>
              <a:t>June 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CashCourse | www.cashcourse.org | cashcourse@nefe.org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4BEC-3194-453B-B1B5-F2591DD5CAC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630871"/>
      </p:ext>
    </p:extLst>
  </p:cSld>
  <p:clrMapOvr>
    <a:masterClrMapping/>
  </p:clrMapOvr>
  <p:transition spd="slow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Tips for Staying Out of Credit Card Debt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Limit yourself to one low interest (APR) card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Charge </a:t>
            </a:r>
            <a:r>
              <a:rPr lang="en-US" dirty="0"/>
              <a:t>only what you can afford to pay off each month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Pay </a:t>
            </a:r>
            <a:r>
              <a:rPr lang="en-US" dirty="0"/>
              <a:t>your bill on time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Actively </a:t>
            </a:r>
            <a:r>
              <a:rPr lang="en-US" dirty="0"/>
              <a:t>manage your account to avoid fraud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Use </a:t>
            </a:r>
            <a:r>
              <a:rPr lang="en-US" dirty="0"/>
              <a:t>this </a:t>
            </a:r>
            <a:r>
              <a:rPr lang="en-US" dirty="0" smtClean="0">
                <a:hlinkClick r:id="rId2"/>
              </a:rPr>
              <a:t>credit card </a:t>
            </a:r>
            <a:r>
              <a:rPr lang="en-US" dirty="0" smtClean="0">
                <a:hlinkClick r:id="rId2"/>
              </a:rPr>
              <a:t>calculator</a:t>
            </a:r>
            <a:r>
              <a:rPr lang="en-US" dirty="0" smtClean="0"/>
              <a:t> BEFORE </a:t>
            </a:r>
            <a:r>
              <a:rPr lang="en-US" dirty="0"/>
              <a:t>you charge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E8E0-BA66-4125-9874-768DD718D497}" type="datetime4">
              <a:rPr lang="en-US" smtClean="0"/>
              <a:t>June 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CashCourse | www.cashcourse.org | cashcourse@nefe.org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4BEC-3194-453B-B1B5-F2591DD5CAC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33484"/>
      </p:ext>
    </p:extLst>
  </p:cSld>
  <p:clrMapOvr>
    <a:masterClrMapping/>
  </p:clrMapOvr>
  <p:transition spd="slow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Goes into a Credit Score?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On-time </a:t>
            </a:r>
            <a:r>
              <a:rPr lang="en-US" sz="3200" dirty="0"/>
              <a:t>payments: 35%</a:t>
            </a:r>
          </a:p>
          <a:p>
            <a:r>
              <a:rPr lang="en-US" sz="3200" dirty="0"/>
              <a:t>Capacity Used: 30%</a:t>
            </a:r>
          </a:p>
          <a:p>
            <a:r>
              <a:rPr lang="en-US" sz="3200" dirty="0"/>
              <a:t>Length of History: 15%</a:t>
            </a:r>
          </a:p>
          <a:p>
            <a:r>
              <a:rPr lang="en-US" sz="3200" dirty="0"/>
              <a:t>New Credit: 10%</a:t>
            </a:r>
          </a:p>
          <a:p>
            <a:r>
              <a:rPr lang="en-US" sz="3200" dirty="0"/>
              <a:t>Types of Credit: 10</a:t>
            </a:r>
            <a:r>
              <a:rPr lang="en-US" sz="3200" dirty="0" smtClean="0"/>
              <a:t>%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E8E0-BA66-4125-9874-768DD718D497}" type="datetime4">
              <a:rPr lang="en-US" smtClean="0"/>
              <a:t>June 9,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CashCourse | www.cashcourse.org | cashcourse@nefe.org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4BEC-3194-453B-B1B5-F2591DD5CAC8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822325" y="1920875"/>
          <a:ext cx="5181600" cy="424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794147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Protect Your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Pay all bills ON </a:t>
            </a:r>
            <a:r>
              <a:rPr lang="en-US" dirty="0" smtClean="0"/>
              <a:t>TIME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Do </a:t>
            </a:r>
            <a:r>
              <a:rPr lang="en-US" dirty="0"/>
              <a:t>NOT max out your credit </a:t>
            </a:r>
            <a:r>
              <a:rPr lang="en-US" dirty="0" smtClean="0"/>
              <a:t>cards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Do NOT open credit card accounts at retail stores just to get an initial </a:t>
            </a:r>
            <a:r>
              <a:rPr lang="en-US" dirty="0" smtClean="0"/>
              <a:t>discount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Do NOT co-sign for a </a:t>
            </a:r>
            <a:r>
              <a:rPr lang="en-US" dirty="0" smtClean="0"/>
              <a:t>friend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Check receipts against </a:t>
            </a:r>
            <a:r>
              <a:rPr lang="en-US" dirty="0" smtClean="0"/>
              <a:t>charges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Do NOT bounce </a:t>
            </a:r>
            <a:r>
              <a:rPr lang="en-US" dirty="0" smtClean="0"/>
              <a:t>checks</a:t>
            </a:r>
            <a:endParaRPr lang="en-US" dirty="0"/>
          </a:p>
          <a:p>
            <a:pPr marL="457200" lvl="1" indent="0" algn="ctr">
              <a:lnSpc>
                <a:spcPct val="120000"/>
              </a:lnSpc>
              <a:buNone/>
            </a:pPr>
            <a:r>
              <a:rPr lang="en-US" dirty="0" smtClean="0"/>
              <a:t>CashCourse Articles:  Topics </a:t>
            </a:r>
            <a:r>
              <a:rPr lang="en-US" dirty="0"/>
              <a:t>→ Borrow → </a:t>
            </a:r>
            <a:r>
              <a:rPr lang="en-US" dirty="0" smtClean="0"/>
              <a:t>Credit Scores &amp; Reports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E8E0-BA66-4125-9874-768DD718D497}" type="datetime4">
              <a:rPr lang="en-US" smtClean="0"/>
              <a:t>June 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CashCourse | www.cashcourse.org | cashcourse@nefe.org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4BEC-3194-453B-B1B5-F2591DD5CAC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56321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Needs a Bank?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Convenience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Cost-effective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Safety</a:t>
            </a:r>
          </a:p>
          <a:p>
            <a:pPr>
              <a:lnSpc>
                <a:spcPct val="120000"/>
              </a:lnSpc>
            </a:pPr>
            <a:r>
              <a:rPr lang="en-US" dirty="0"/>
              <a:t>Easier budgeting</a:t>
            </a:r>
          </a:p>
          <a:p>
            <a:pPr>
              <a:lnSpc>
                <a:spcPct val="120000"/>
              </a:lnSpc>
            </a:pPr>
            <a:r>
              <a:rPr lang="en-US" dirty="0"/>
              <a:t>Proof of </a:t>
            </a:r>
            <a:r>
              <a:rPr lang="en-US" dirty="0" smtClean="0"/>
              <a:t>payment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E8E0-BA66-4125-9874-768DD718D497}" type="datetime4">
              <a:rPr lang="en-US" smtClean="0"/>
              <a:t>June 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CashCourse | www.cashcourse.org | cashcourse@nefe.org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4BEC-3194-453B-B1B5-F2591DD5CAC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022633"/>
      </p:ext>
    </p:extLst>
  </p:cSld>
  <p:clrMapOvr>
    <a:masterClrMapping/>
  </p:clrMapOvr>
  <p:transition spd="slow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Look for in a 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Access to branches or ATMs</a:t>
            </a:r>
          </a:p>
          <a:p>
            <a:pPr>
              <a:lnSpc>
                <a:spcPct val="120000"/>
              </a:lnSpc>
            </a:pPr>
            <a:r>
              <a:rPr lang="en-US" dirty="0"/>
              <a:t>Minimum balance requirements </a:t>
            </a:r>
          </a:p>
          <a:p>
            <a:pPr>
              <a:lnSpc>
                <a:spcPct val="120000"/>
              </a:lnSpc>
            </a:pPr>
            <a:r>
              <a:rPr lang="en-US" dirty="0"/>
              <a:t>ATM/debit card options</a:t>
            </a:r>
          </a:p>
          <a:p>
            <a:pPr>
              <a:lnSpc>
                <a:spcPct val="120000"/>
              </a:lnSpc>
            </a:pPr>
            <a:r>
              <a:rPr lang="en-US" dirty="0"/>
              <a:t>Monthly activity requirements</a:t>
            </a:r>
          </a:p>
          <a:p>
            <a:pPr>
              <a:lnSpc>
                <a:spcPct val="120000"/>
              </a:lnSpc>
            </a:pPr>
            <a:r>
              <a:rPr lang="en-US" dirty="0"/>
              <a:t>Online bill pay </a:t>
            </a:r>
            <a:r>
              <a:rPr lang="en-US" dirty="0" smtClean="0"/>
              <a:t>option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3000" dirty="0" smtClean="0"/>
              <a:t>CashCourse </a:t>
            </a:r>
            <a:r>
              <a:rPr lang="en-US" sz="3000" dirty="0" smtClean="0"/>
              <a:t>Article</a:t>
            </a:r>
            <a:r>
              <a:rPr lang="en-US" sz="3000" dirty="0"/>
              <a:t>: Topics </a:t>
            </a:r>
            <a:r>
              <a:rPr lang="en-US" sz="3000" dirty="0" smtClean="0"/>
              <a:t>→ Save &amp; Invest → Banking</a:t>
            </a:r>
            <a:endParaRPr lang="en-US" sz="3000" dirty="0"/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E8E0-BA66-4125-9874-768DD718D497}" type="datetime4">
              <a:rPr lang="en-US" smtClean="0"/>
              <a:t>June 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CashCourse | www.cashcourse.org | cashcourse@nefe.org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4BEC-3194-453B-B1B5-F2591DD5CAC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84630"/>
      </p:ext>
    </p:extLst>
  </p:cSld>
  <p:clrMapOvr>
    <a:masterClrMapping/>
  </p:clrMapOvr>
  <p:transition spd="slow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Account fee</a:t>
            </a:r>
          </a:p>
          <a:p>
            <a:pPr>
              <a:lnSpc>
                <a:spcPct val="120000"/>
              </a:lnSpc>
            </a:pPr>
            <a:r>
              <a:rPr lang="en-US" dirty="0"/>
              <a:t>Online banking fee         </a:t>
            </a:r>
          </a:p>
          <a:p>
            <a:pPr>
              <a:lnSpc>
                <a:spcPct val="120000"/>
              </a:lnSpc>
            </a:pPr>
            <a:r>
              <a:rPr lang="en-US" dirty="0"/>
              <a:t>Minimum balance fee</a:t>
            </a:r>
          </a:p>
          <a:p>
            <a:pPr>
              <a:lnSpc>
                <a:spcPct val="120000"/>
              </a:lnSpc>
            </a:pPr>
            <a:r>
              <a:rPr lang="en-US" dirty="0"/>
              <a:t>Bounced check fee</a:t>
            </a:r>
          </a:p>
          <a:p>
            <a:pPr>
              <a:lnSpc>
                <a:spcPct val="120000"/>
              </a:lnSpc>
            </a:pPr>
            <a:r>
              <a:rPr lang="en-US" dirty="0"/>
              <a:t>Overdraft fee</a:t>
            </a:r>
          </a:p>
          <a:p>
            <a:pPr>
              <a:lnSpc>
                <a:spcPct val="120000"/>
              </a:lnSpc>
            </a:pPr>
            <a:r>
              <a:rPr lang="en-US" dirty="0"/>
              <a:t>ATM card fee</a:t>
            </a:r>
          </a:p>
          <a:p>
            <a:pPr>
              <a:lnSpc>
                <a:spcPct val="120000"/>
              </a:lnSpc>
            </a:pPr>
            <a:r>
              <a:rPr lang="en-US" dirty="0"/>
              <a:t>ATM transaction fee for ATMs not owned </a:t>
            </a:r>
            <a:br>
              <a:rPr lang="en-US" dirty="0"/>
            </a:br>
            <a:r>
              <a:rPr lang="en-US" dirty="0"/>
              <a:t>by your </a:t>
            </a:r>
            <a:r>
              <a:rPr lang="en-US" dirty="0" smtClean="0"/>
              <a:t>bank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E8E0-BA66-4125-9874-768DD718D497}" type="datetime4">
              <a:rPr lang="en-US" smtClean="0"/>
              <a:t>June 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CashCourse | www.cashcourse.org | cashcourse@nefe.org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4BEC-3194-453B-B1B5-F2591DD5CAC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912477"/>
      </p:ext>
    </p:extLst>
  </p:cSld>
  <p:clrMapOvr>
    <a:masterClrMapping/>
  </p:clrMapOvr>
  <p:transition spd="slow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Paying for 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dirty="0"/>
              <a:t>College can be expensive, but it’s worth the investment! </a:t>
            </a:r>
            <a:endParaRPr lang="en-US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Tips </a:t>
            </a:r>
            <a:r>
              <a:rPr lang="en-US" dirty="0"/>
              <a:t>to ease the pain: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hlinkClick r:id="rId2"/>
              </a:rPr>
              <a:t>Scholarships aren’t just for freshman year.</a:t>
            </a:r>
            <a:endParaRPr lang="en-US" dirty="0"/>
          </a:p>
          <a:p>
            <a:pPr lvl="1">
              <a:lnSpc>
                <a:spcPct val="110000"/>
              </a:lnSpc>
            </a:pPr>
            <a:r>
              <a:rPr lang="en-US" dirty="0"/>
              <a:t>Federal loans offer better rates than private loans or credit cards.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hlinkClick r:id="rId3"/>
              </a:rPr>
              <a:t>Only borrow what you really need.</a:t>
            </a:r>
            <a:endParaRPr lang="en-US" dirty="0"/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E8E0-BA66-4125-9874-768DD718D497}" type="datetime4">
              <a:rPr lang="en-US" smtClean="0"/>
              <a:t>June 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CashCourse | www.cashcourse.org | cashcourse@nefe.org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4BEC-3194-453B-B1B5-F2591DD5CAC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964486"/>
      </p:ext>
    </p:extLst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After this workshop, you will be able to share with your student: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Ways to recognize and prevent identity </a:t>
            </a:r>
            <a:r>
              <a:rPr lang="en-US" dirty="0" smtClean="0"/>
              <a:t>theft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Crucial </a:t>
            </a:r>
            <a:r>
              <a:rPr lang="en-US" dirty="0"/>
              <a:t>differences between debit cards and credit </a:t>
            </a:r>
            <a:r>
              <a:rPr lang="en-US" dirty="0" smtClean="0"/>
              <a:t>cards 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Actions that impact credit </a:t>
            </a:r>
            <a:r>
              <a:rPr lang="en-US" dirty="0" smtClean="0"/>
              <a:t>scores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Reasons for establishing a banking </a:t>
            </a:r>
            <a:r>
              <a:rPr lang="en-US" dirty="0" smtClean="0"/>
              <a:t>relationship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Options for paying for </a:t>
            </a:r>
            <a:r>
              <a:rPr lang="en-US" dirty="0" smtClean="0"/>
              <a:t>college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smtClean="0"/>
              <a:t>Strategies on living within your </a:t>
            </a:r>
            <a:r>
              <a:rPr lang="en-US" dirty="0" smtClean="0"/>
              <a:t>means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E8E0-BA66-4125-9874-768DD718D497}" type="datetime4">
              <a:rPr lang="en-US" smtClean="0"/>
              <a:t>June 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CashCourse | www.cashcourse.org | cashcourse@nefe.org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4BEC-3194-453B-B1B5-F2591DD5CAC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47021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if You Default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Up to 100+ point drop in credit score</a:t>
            </a:r>
          </a:p>
          <a:p>
            <a:pPr>
              <a:lnSpc>
                <a:spcPct val="120000"/>
              </a:lnSpc>
            </a:pPr>
            <a:r>
              <a:rPr lang="en-US" dirty="0"/>
              <a:t>Ineligible for additional federal student aid</a:t>
            </a:r>
          </a:p>
          <a:p>
            <a:pPr>
              <a:lnSpc>
                <a:spcPct val="120000"/>
              </a:lnSpc>
            </a:pPr>
            <a:r>
              <a:rPr lang="en-US" dirty="0"/>
              <a:t>Wages garnished</a:t>
            </a:r>
          </a:p>
          <a:p>
            <a:pPr>
              <a:lnSpc>
                <a:spcPct val="120000"/>
              </a:lnSpc>
            </a:pPr>
            <a:r>
              <a:rPr lang="en-US" dirty="0"/>
              <a:t>State and federal tax refunds withheld</a:t>
            </a:r>
          </a:p>
          <a:p>
            <a:pPr>
              <a:lnSpc>
                <a:spcPct val="120000"/>
              </a:lnSpc>
            </a:pPr>
            <a:r>
              <a:rPr lang="en-US" dirty="0"/>
              <a:t>Late fees and collection costs added to </a:t>
            </a:r>
            <a:r>
              <a:rPr lang="en-US" dirty="0" smtClean="0"/>
              <a:t>loan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Potential lawsuit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E8E0-BA66-4125-9874-768DD718D497}" type="datetime4">
              <a:rPr lang="en-US" smtClean="0"/>
              <a:t>June 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CashCourse | www.cashcourse.org | cashcourse@nefe.org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4BEC-3194-453B-B1B5-F2591DD5CAC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04911"/>
      </p:ext>
    </p:extLst>
  </p:cSld>
  <p:clrMapOvr>
    <a:masterClrMapping/>
  </p:clrMapOvr>
  <p:transition spd="slow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Repaying Student Loans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/>
              <a:t>There are </a:t>
            </a:r>
            <a:r>
              <a:rPr lang="en-US" dirty="0" smtClean="0"/>
              <a:t>seven </a:t>
            </a:r>
            <a:r>
              <a:rPr lang="en-US" dirty="0"/>
              <a:t>repayment plans available:</a:t>
            </a:r>
          </a:p>
          <a:p>
            <a:pPr marL="1200150" lvl="1" indent="-742950">
              <a:lnSpc>
                <a:spcPct val="110000"/>
              </a:lnSpc>
              <a:buFont typeface="+mj-lt"/>
              <a:buAutoNum type="arabicPeriod"/>
            </a:pPr>
            <a:r>
              <a:rPr lang="en-US" dirty="0"/>
              <a:t>Standard </a:t>
            </a:r>
          </a:p>
          <a:p>
            <a:pPr marL="1200150" lvl="1" indent="-742950">
              <a:lnSpc>
                <a:spcPct val="110000"/>
              </a:lnSpc>
              <a:buFont typeface="+mj-lt"/>
              <a:buAutoNum type="arabicPeriod"/>
            </a:pPr>
            <a:r>
              <a:rPr lang="en-US" dirty="0"/>
              <a:t>Extended </a:t>
            </a:r>
          </a:p>
          <a:p>
            <a:pPr marL="1200150" lvl="1" indent="-742950">
              <a:lnSpc>
                <a:spcPct val="110000"/>
              </a:lnSpc>
              <a:buFont typeface="+mj-lt"/>
              <a:buAutoNum type="arabicPeriod"/>
            </a:pPr>
            <a:r>
              <a:rPr lang="en-US" dirty="0"/>
              <a:t>Graduated </a:t>
            </a:r>
          </a:p>
          <a:p>
            <a:pPr marL="1200150" lvl="1" indent="-742950">
              <a:lnSpc>
                <a:spcPct val="110000"/>
              </a:lnSpc>
              <a:buFont typeface="+mj-lt"/>
              <a:buAutoNum type="arabicPeriod"/>
            </a:pPr>
            <a:r>
              <a:rPr lang="en-US" dirty="0" smtClean="0"/>
              <a:t>Income Based </a:t>
            </a:r>
            <a:r>
              <a:rPr lang="en-US" dirty="0" smtClean="0"/>
              <a:t>Repayment </a:t>
            </a:r>
            <a:endParaRPr lang="en-US" dirty="0"/>
          </a:p>
          <a:p>
            <a:pPr marL="1200150" lvl="1" indent="-742950">
              <a:lnSpc>
                <a:spcPct val="110000"/>
              </a:lnSpc>
              <a:buFont typeface="+mj-lt"/>
              <a:buAutoNum type="arabicPeriod"/>
            </a:pPr>
            <a:r>
              <a:rPr lang="en-US" dirty="0"/>
              <a:t>Pay As You </a:t>
            </a:r>
            <a:r>
              <a:rPr lang="en-US" dirty="0" smtClean="0"/>
              <a:t>Earn</a:t>
            </a:r>
          </a:p>
          <a:p>
            <a:pPr marL="1200150" lvl="1" indent="-742950">
              <a:lnSpc>
                <a:spcPct val="110000"/>
              </a:lnSpc>
              <a:buFont typeface="+mj-lt"/>
              <a:buAutoNum type="arabicPeriod"/>
            </a:pPr>
            <a:r>
              <a:rPr lang="en-US" dirty="0" smtClean="0"/>
              <a:t>Income Contingent </a:t>
            </a:r>
            <a:r>
              <a:rPr lang="en-US" dirty="0"/>
              <a:t>(Direct Loan program only</a:t>
            </a:r>
            <a:r>
              <a:rPr lang="en-US" dirty="0" smtClean="0"/>
              <a:t>)</a:t>
            </a:r>
          </a:p>
          <a:p>
            <a:pPr marL="1200150" lvl="1" indent="-742950">
              <a:lnSpc>
                <a:spcPct val="110000"/>
              </a:lnSpc>
              <a:buFont typeface="+mj-lt"/>
              <a:buAutoNum type="arabicPeriod"/>
            </a:pPr>
            <a:r>
              <a:rPr lang="en-US" dirty="0" smtClean="0"/>
              <a:t>Income Sensitive Repayment Plan 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E8E0-BA66-4125-9874-768DD718D497}" type="datetime4">
              <a:rPr lang="en-US" smtClean="0"/>
              <a:t>June 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CashCourse | www.cashcourse.org | cashcourse@nefe.org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4BEC-3194-453B-B1B5-F2591DD5CAC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95934"/>
      </p:ext>
    </p:extLst>
  </p:cSld>
  <p:clrMapOvr>
    <a:masterClrMapping/>
  </p:clrMapOvr>
  <p:transition spd="slow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Spending Wisely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Create a </a:t>
            </a:r>
            <a:r>
              <a:rPr lang="en-US" dirty="0" smtClean="0"/>
              <a:t>budget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Stick with the meal </a:t>
            </a:r>
            <a:r>
              <a:rPr lang="en-US" dirty="0" smtClean="0"/>
              <a:t>plan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Avoid money traps (rent-to-own, </a:t>
            </a:r>
            <a:r>
              <a:rPr lang="en-US" dirty="0" smtClean="0"/>
              <a:t>pawn shops</a:t>
            </a:r>
            <a:r>
              <a:rPr lang="en-US" dirty="0"/>
              <a:t>, check-cashing outlets</a:t>
            </a:r>
            <a:r>
              <a:rPr lang="en-US" dirty="0" smtClean="0"/>
              <a:t>)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Go to free on-campus </a:t>
            </a:r>
            <a:r>
              <a:rPr lang="en-US" dirty="0" smtClean="0"/>
              <a:t>events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Use your student discount </a:t>
            </a:r>
            <a:r>
              <a:rPr lang="en-US" dirty="0" smtClean="0"/>
              <a:t>card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Limit downloads of music, apps, etc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E8E0-BA66-4125-9874-768DD718D497}" type="datetime4">
              <a:rPr lang="en-US" smtClean="0"/>
              <a:t>June 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CashCourse | www.cashcourse.org | cashcourse@nefe.org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4BEC-3194-453B-B1B5-F2591DD5CAC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073554"/>
      </p:ext>
    </p:extLst>
  </p:cSld>
  <p:clrMapOvr>
    <a:masterClrMapping/>
  </p:clrMapOvr>
  <p:transition spd="slow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Will Be There When I Go Home?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E8E0-BA66-4125-9874-768DD718D497}" type="datetime4">
              <a:rPr lang="en-US" smtClean="0"/>
              <a:t>June 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CashCourse | www.cashcourse.org | cashcourse@nefe.org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4BEC-3194-453B-B1B5-F2591DD5CAC8}" type="slidenum">
              <a:rPr lang="en-US" smtClean="0"/>
              <a:t>23</a:t>
            </a:fld>
            <a:endParaRPr lang="en-US"/>
          </a:p>
        </p:txBody>
      </p:sp>
      <p:pic>
        <p:nvPicPr>
          <p:cNvPr id="8" name="Picture 7" descr="CashCourse.org homepage screenshot"/>
          <p:cNvPicPr>
            <a:picLocks noChangeAspect="1"/>
          </p:cNvPicPr>
          <p:nvPr/>
        </p:nvPicPr>
        <p:blipFill rotWithShape="1">
          <a:blip r:embed="rId2"/>
          <a:srcRect l="16376" t="9879" r="16020" b="5426"/>
          <a:stretch/>
        </p:blipFill>
        <p:spPr>
          <a:xfrm>
            <a:off x="2827999" y="1601919"/>
            <a:ext cx="6811304" cy="4622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87656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CashCourse?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CashCourse</a:t>
            </a:r>
            <a:r>
              <a:rPr lang="en-US" dirty="0"/>
              <a:t> is a FREE website that provides students with personal finance information for every stage of college life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All </a:t>
            </a:r>
            <a:r>
              <a:rPr lang="en-US" dirty="0"/>
              <a:t>content is unbiased and commercial free. There is no </a:t>
            </a:r>
            <a:r>
              <a:rPr lang="en-US" dirty="0" smtClean="0"/>
              <a:t>advertising and no commercial </a:t>
            </a:r>
            <a:r>
              <a:rPr lang="en-US" dirty="0"/>
              <a:t>products represented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Brought </a:t>
            </a:r>
            <a:r>
              <a:rPr lang="en-US" dirty="0"/>
              <a:t>to your college and </a:t>
            </a:r>
            <a:r>
              <a:rPr lang="en-US" dirty="0" smtClean="0"/>
              <a:t>the </a:t>
            </a:r>
            <a:r>
              <a:rPr lang="en-US" dirty="0"/>
              <a:t>National </a:t>
            </a:r>
            <a:r>
              <a:rPr lang="en-US" dirty="0" smtClean="0"/>
              <a:t>Endowment for Financial Education.</a:t>
            </a:r>
            <a:r>
              <a:rPr lang="en-US" dirty="0"/>
              <a:t> 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E8E0-BA66-4125-9874-768DD718D497}" type="datetime4">
              <a:rPr lang="en-US" smtClean="0"/>
              <a:t>June 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CashCourse | www.cashcourse.org | cashcourse@nefe.org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4BEC-3194-453B-B1B5-F2591DD5CAC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507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CashCourse Article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sz="5400" dirty="0" smtClean="0"/>
              <a:t>Earn</a:t>
            </a:r>
          </a:p>
          <a:p>
            <a:r>
              <a:rPr lang="en-US" sz="5400" dirty="0" smtClean="0"/>
              <a:t>Save &amp; Invest</a:t>
            </a:r>
          </a:p>
          <a:p>
            <a:r>
              <a:rPr lang="en-US" sz="5400" dirty="0" smtClean="0"/>
              <a:t>Protect</a:t>
            </a:r>
          </a:p>
          <a:p>
            <a:r>
              <a:rPr lang="en-US" sz="5400" dirty="0" smtClean="0"/>
              <a:t>Spend</a:t>
            </a:r>
          </a:p>
          <a:p>
            <a:r>
              <a:rPr lang="en-US" sz="5400" dirty="0" smtClean="0"/>
              <a:t>Borrow</a:t>
            </a:r>
          </a:p>
          <a:p>
            <a:r>
              <a:rPr lang="en-US" sz="5400" dirty="0" smtClean="0"/>
              <a:t>Pay for Education</a:t>
            </a:r>
            <a:endParaRPr lang="en-US" sz="5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E8E0-BA66-4125-9874-768DD718D497}" type="datetime4">
              <a:rPr lang="en-US" smtClean="0"/>
              <a:t>June 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CashCourse | www.cashcourse.org | cashcourse@nefe.org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4BEC-3194-453B-B1B5-F2591DD5CAC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57559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…And Financial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Budget Wizard</a:t>
            </a:r>
          </a:p>
          <a:p>
            <a:r>
              <a:rPr lang="en-US" dirty="0"/>
              <a:t>Financial Calculators</a:t>
            </a:r>
          </a:p>
          <a:p>
            <a:r>
              <a:rPr lang="en-US" dirty="0"/>
              <a:t>Worksheets</a:t>
            </a:r>
          </a:p>
          <a:p>
            <a:r>
              <a:rPr lang="en-US" dirty="0"/>
              <a:t>Quizzes</a:t>
            </a:r>
          </a:p>
          <a:p>
            <a:r>
              <a:rPr lang="en-US" dirty="0"/>
              <a:t>Dictionary of Financial Terms</a:t>
            </a:r>
          </a:p>
          <a:p>
            <a:r>
              <a:rPr lang="en-US" dirty="0"/>
              <a:t>Financial Experts Wall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E8E0-BA66-4125-9874-768DD718D497}" type="datetime4">
              <a:rPr lang="en-US" smtClean="0"/>
              <a:t>June 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CashCourse | www.cashcourse.org | cashcourse@nefe.org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4BEC-3194-453B-B1B5-F2591DD5CAC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61304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Are Here to Help: </a:t>
            </a:r>
            <a:br>
              <a:rPr lang="en-US" dirty="0" smtClean="0"/>
            </a:br>
            <a:r>
              <a:rPr lang="en-US" dirty="0" smtClean="0"/>
              <a:t>Resources on Campus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E8E0-BA66-4125-9874-768DD718D497}" type="datetime4">
              <a:rPr lang="en-US" smtClean="0"/>
              <a:t>June 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CashCourse | www.cashcourse.org | cashcourse@nefe.org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4BEC-3194-453B-B1B5-F2591DD5CAC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7943"/>
      </p:ext>
    </p:extLst>
  </p:cSld>
  <p:clrMapOvr>
    <a:masterClrMapping/>
  </p:clrMapOvr>
  <p:transition spd="slow"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Managing money now means a better future for your student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CashCourse </a:t>
            </a:r>
            <a:r>
              <a:rPr lang="en-US" dirty="0"/>
              <a:t>provides access to a wealth of information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Students </a:t>
            </a:r>
            <a:r>
              <a:rPr lang="en-US" dirty="0"/>
              <a:t>can access important services on campus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E8E0-BA66-4125-9874-768DD718D497}" type="datetime4">
              <a:rPr lang="en-US" smtClean="0"/>
              <a:t>June 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CashCourse | www.cashcourse.org | cashcourse@nefe.org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4BEC-3194-453B-B1B5-F2591DD5CAC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43533"/>
      </p:ext>
    </p:extLst>
  </p:cSld>
  <p:clrMapOvr>
    <a:masterClrMapping/>
  </p:clrMapOvr>
  <p:transition spd="slow"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742950" indent="-742950">
              <a:lnSpc>
                <a:spcPct val="110000"/>
              </a:lnSpc>
              <a:buFont typeface="+mj-lt"/>
              <a:buAutoNum type="arabicPeriod"/>
            </a:pPr>
            <a:r>
              <a:rPr lang="en-US" sz="2800" dirty="0"/>
              <a:t>Show your student CashCourse online.</a:t>
            </a:r>
          </a:p>
          <a:p>
            <a:pPr marL="742950" indent="-742950">
              <a:lnSpc>
                <a:spcPct val="110000"/>
              </a:lnSpc>
              <a:buFont typeface="+mj-lt"/>
              <a:buAutoNum type="arabicPeriod"/>
            </a:pPr>
            <a:r>
              <a:rPr lang="en-US" sz="2800" dirty="0"/>
              <a:t>Share your Money Management Checklist </a:t>
            </a:r>
            <a:r>
              <a:rPr lang="en-US" sz="2800" dirty="0" smtClean="0"/>
              <a:t>with </a:t>
            </a:r>
            <a:r>
              <a:rPr lang="en-US" sz="2800" dirty="0"/>
              <a:t>your student.</a:t>
            </a:r>
          </a:p>
          <a:p>
            <a:pPr marL="742950" indent="-742950">
              <a:lnSpc>
                <a:spcPct val="110000"/>
              </a:lnSpc>
              <a:buFont typeface="+mj-lt"/>
              <a:buAutoNum type="arabicPeriod"/>
            </a:pPr>
            <a:r>
              <a:rPr lang="en-US" sz="2800" dirty="0"/>
              <a:t>Share your Words of </a:t>
            </a:r>
            <a:r>
              <a:rPr lang="en-US" sz="2800" dirty="0" smtClean="0"/>
              <a:t>Wisdom </a:t>
            </a:r>
            <a:r>
              <a:rPr lang="en-US" sz="2800" dirty="0"/>
              <a:t>with your student.</a:t>
            </a:r>
          </a:p>
          <a:p>
            <a:pPr marL="742950" indent="-742950">
              <a:lnSpc>
                <a:spcPct val="110000"/>
              </a:lnSpc>
              <a:buFont typeface="+mj-lt"/>
              <a:buAutoNum type="arabicPeriod"/>
            </a:pPr>
            <a:r>
              <a:rPr lang="en-US" sz="2800" dirty="0"/>
              <a:t>Maintain an open dialogue about money </a:t>
            </a:r>
            <a:r>
              <a:rPr lang="en-US" sz="2800" dirty="0" smtClean="0"/>
              <a:t>management.</a:t>
            </a:r>
            <a:endParaRPr lang="en-US" sz="2800" dirty="0"/>
          </a:p>
          <a:p>
            <a:pPr marL="742950" indent="-742950">
              <a:lnSpc>
                <a:spcPct val="110000"/>
              </a:lnSpc>
              <a:buFont typeface="+mj-lt"/>
              <a:buAutoNum type="arabicPeriod"/>
            </a:pPr>
            <a:r>
              <a:rPr lang="en-US" sz="2800" dirty="0"/>
              <a:t>Take a deep breath—you and your student will be </a:t>
            </a:r>
            <a:r>
              <a:rPr lang="en-US" sz="2800" dirty="0" smtClean="0"/>
              <a:t>fine!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E8E0-BA66-4125-9874-768DD718D497}" type="datetime4">
              <a:rPr lang="en-US" smtClean="0"/>
              <a:t>June 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CashCourse | www.cashcourse.org | cashcourse@nefe.org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4BEC-3194-453B-B1B5-F2591DD5CAC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22082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Theft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dirty="0"/>
              <a:t>Identity theft occurs when someone uses your personal identification information—such as your name, Social Security number, or credit card number—without your </a:t>
            </a:r>
            <a:r>
              <a:rPr lang="en-US" dirty="0" smtClean="0"/>
              <a:t>permission </a:t>
            </a:r>
            <a:r>
              <a:rPr lang="en-US" dirty="0"/>
              <a:t>to commit fraud or other crimes.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E8E0-BA66-4125-9874-768DD718D497}" type="datetime4">
              <a:rPr lang="en-US" smtClean="0"/>
              <a:t>June 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CashCourse | www.cashcourse.org | cashcourse@nefe.org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4BEC-3194-453B-B1B5-F2591DD5CAC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11305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for Attending our Workshop!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/>
              <a:t>These materials are for noncommercial educational use only</a:t>
            </a:r>
            <a:r>
              <a:rPr lang="en-US" sz="1200" dirty="0" smtClean="0"/>
              <a:t>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 smtClean="0"/>
              <a:t>Portions </a:t>
            </a:r>
            <a:r>
              <a:rPr lang="en-US" sz="1200" dirty="0"/>
              <a:t>of the content </a:t>
            </a:r>
            <a:r>
              <a:rPr lang="en-US" sz="1200" dirty="0" smtClean="0"/>
              <a:t>© 2017 National </a:t>
            </a:r>
            <a:r>
              <a:rPr lang="en-US" sz="1200" dirty="0"/>
              <a:t>Endowment for Financial Education</a:t>
            </a:r>
            <a:r>
              <a:rPr lang="en-US" sz="1200" baseline="30000" dirty="0"/>
              <a:t>®</a:t>
            </a:r>
            <a:r>
              <a:rPr lang="en-US" sz="1200" dirty="0"/>
              <a:t>. All rights reserved</a:t>
            </a:r>
            <a:r>
              <a:rPr lang="en-US" sz="1200" dirty="0" smtClean="0"/>
              <a:t>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 smtClean="0"/>
              <a:t>CashCourse</a:t>
            </a:r>
            <a:r>
              <a:rPr lang="en-US" sz="1200" baseline="30000" dirty="0"/>
              <a:t>®</a:t>
            </a:r>
            <a:r>
              <a:rPr lang="en-US" sz="1200" dirty="0"/>
              <a:t> is a trademark of the National Endowment for Financial </a:t>
            </a:r>
            <a:r>
              <a:rPr lang="en-US" sz="1200" dirty="0" smtClean="0"/>
              <a:t>Education. www.nefe.org. www.cashcourse.org</a:t>
            </a:r>
            <a:endParaRPr 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8C1DB-76F2-4A73-9EF0-8C78D4AABA09}" type="datetime4">
              <a:rPr lang="en-US" smtClean="0"/>
              <a:pPr/>
              <a:t>June 9,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CashCourse | www.cashcourse.org | cashcourse@nefe.org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B8940-39AF-4C79-AF99-7567CCB59FAF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37272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Happen?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4000" dirty="0"/>
              <a:t>Stolen mail</a:t>
            </a:r>
          </a:p>
          <a:p>
            <a:pPr>
              <a:lnSpc>
                <a:spcPct val="120000"/>
              </a:lnSpc>
            </a:pPr>
            <a:r>
              <a:rPr lang="en-US" sz="4000" dirty="0"/>
              <a:t>Stolen wallet</a:t>
            </a:r>
          </a:p>
          <a:p>
            <a:pPr>
              <a:lnSpc>
                <a:spcPct val="120000"/>
              </a:lnSpc>
            </a:pPr>
            <a:r>
              <a:rPr lang="en-US" sz="4000" dirty="0"/>
              <a:t>Dumpster diving</a:t>
            </a:r>
          </a:p>
          <a:p>
            <a:pPr>
              <a:lnSpc>
                <a:spcPct val="120000"/>
              </a:lnSpc>
            </a:pPr>
            <a:r>
              <a:rPr lang="en-US" sz="4000" dirty="0"/>
              <a:t>Pre-texting</a:t>
            </a:r>
          </a:p>
          <a:p>
            <a:pPr>
              <a:lnSpc>
                <a:spcPct val="120000"/>
              </a:lnSpc>
            </a:pPr>
            <a:r>
              <a:rPr lang="en-US" sz="4000" dirty="0"/>
              <a:t>Phishing</a:t>
            </a:r>
          </a:p>
          <a:p>
            <a:pPr>
              <a:lnSpc>
                <a:spcPct val="120000"/>
              </a:lnSpc>
            </a:pPr>
            <a:r>
              <a:rPr lang="en-US" sz="4000" dirty="0"/>
              <a:t>Skimming </a:t>
            </a:r>
          </a:p>
          <a:p>
            <a:pPr>
              <a:lnSpc>
                <a:spcPct val="120000"/>
              </a:lnSpc>
            </a:pPr>
            <a:r>
              <a:rPr lang="en-US" sz="4000" dirty="0"/>
              <a:t>Social networking </a:t>
            </a:r>
            <a:r>
              <a:rPr lang="en-US" sz="4000" dirty="0" smtClean="0"/>
              <a:t>websites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E8E0-BA66-4125-9874-768DD718D497}" type="datetime4">
              <a:rPr lang="en-US" smtClean="0"/>
              <a:t>June 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CashCourse | www.cashcourse.org | cashcourse@nefe.org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4BEC-3194-453B-B1B5-F2591DD5CAC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93476"/>
      </p:ext>
    </p:extLst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Thieves Among Friends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Roommates</a:t>
            </a:r>
          </a:p>
          <a:p>
            <a:pPr>
              <a:lnSpc>
                <a:spcPct val="100000"/>
              </a:lnSpc>
            </a:pPr>
            <a:r>
              <a:rPr lang="en-US" dirty="0"/>
              <a:t>Repair workers</a:t>
            </a:r>
          </a:p>
          <a:p>
            <a:pPr>
              <a:lnSpc>
                <a:spcPct val="100000"/>
              </a:lnSpc>
            </a:pPr>
            <a:r>
              <a:rPr lang="en-US" dirty="0"/>
              <a:t>Landlords</a:t>
            </a:r>
          </a:p>
          <a:p>
            <a:pPr>
              <a:lnSpc>
                <a:spcPct val="100000"/>
              </a:lnSpc>
            </a:pPr>
            <a:r>
              <a:rPr lang="en-US" dirty="0"/>
              <a:t>Family members</a:t>
            </a:r>
          </a:p>
          <a:p>
            <a:pPr>
              <a:lnSpc>
                <a:spcPct val="100000"/>
              </a:lnSpc>
            </a:pPr>
            <a:r>
              <a:rPr lang="en-US" dirty="0"/>
              <a:t>Coworkers</a:t>
            </a:r>
          </a:p>
          <a:p>
            <a:pPr>
              <a:lnSpc>
                <a:spcPct val="100000"/>
              </a:lnSpc>
            </a:pPr>
            <a:r>
              <a:rPr lang="en-US" dirty="0"/>
              <a:t>Former significant </a:t>
            </a:r>
            <a:r>
              <a:rPr lang="en-US" dirty="0" smtClean="0"/>
              <a:t>others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E8E0-BA66-4125-9874-768DD718D497}" type="datetime4">
              <a:rPr lang="en-US" smtClean="0"/>
              <a:t>June 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CashCourse | www.cashcourse.org | cashcourse@nefe.org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4BEC-3194-453B-B1B5-F2591DD5CAC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68626"/>
      </p:ext>
    </p:extLst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Deter Thieves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Never leave wallet, purse, or backpack lying </a:t>
            </a:r>
            <a:r>
              <a:rPr lang="en-US" dirty="0" smtClean="0"/>
              <a:t>around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Shred, shred, shred </a:t>
            </a:r>
            <a:r>
              <a:rPr lang="en-US" dirty="0" smtClean="0"/>
              <a:t>paperwork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Protect your Social Security number at all </a:t>
            </a:r>
            <a:r>
              <a:rPr lang="en-US" dirty="0" smtClean="0"/>
              <a:t>times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Verify a source before sharing personal </a:t>
            </a:r>
            <a:r>
              <a:rPr lang="en-US" dirty="0" smtClean="0"/>
              <a:t>information 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Never click on links embedded in unsolicited </a:t>
            </a:r>
            <a:r>
              <a:rPr lang="en-US" dirty="0" smtClean="0"/>
              <a:t>emails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Don’t use an obvious password or </a:t>
            </a:r>
            <a:r>
              <a:rPr lang="en-US" dirty="0" smtClean="0"/>
              <a:t>PIN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Keep your personal information </a:t>
            </a:r>
            <a:r>
              <a:rPr lang="en-US" dirty="0" smtClean="0"/>
              <a:t>secure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E8E0-BA66-4125-9874-768DD718D497}" type="datetime4">
              <a:rPr lang="en-US" smtClean="0"/>
              <a:t>June 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CashCourse | www.cashcourse.org | cashcourse@nefe.org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4BEC-3194-453B-B1B5-F2591DD5CAC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506303"/>
      </p:ext>
    </p:extLst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Detect Identity Theft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Mail or bills don’t arrive as expected</a:t>
            </a:r>
          </a:p>
          <a:p>
            <a:pPr>
              <a:lnSpc>
                <a:spcPct val="120000"/>
              </a:lnSpc>
            </a:pPr>
            <a:r>
              <a:rPr lang="en-US" dirty="0"/>
              <a:t>Unexpected credit card statements</a:t>
            </a:r>
          </a:p>
          <a:p>
            <a:pPr>
              <a:lnSpc>
                <a:spcPct val="120000"/>
              </a:lnSpc>
            </a:pPr>
            <a:r>
              <a:rPr lang="en-US" dirty="0"/>
              <a:t>Denials of credit for no apparent reason</a:t>
            </a:r>
          </a:p>
          <a:p>
            <a:pPr>
              <a:lnSpc>
                <a:spcPct val="120000"/>
              </a:lnSpc>
            </a:pPr>
            <a:r>
              <a:rPr lang="en-US" dirty="0"/>
              <a:t>Calls or letters about purchases you didn't make</a:t>
            </a:r>
          </a:p>
          <a:p>
            <a:pPr>
              <a:lnSpc>
                <a:spcPct val="120000"/>
              </a:lnSpc>
            </a:pPr>
            <a:r>
              <a:rPr lang="en-US" dirty="0"/>
              <a:t>Items on credit report that aren’t yours</a:t>
            </a:r>
          </a:p>
          <a:p>
            <a:pPr>
              <a:lnSpc>
                <a:spcPct val="120000"/>
              </a:lnSpc>
            </a:pPr>
            <a:r>
              <a:rPr lang="en-US" dirty="0"/>
              <a:t>Items on bank statements or credit card statements that don’t </a:t>
            </a:r>
            <a:r>
              <a:rPr lang="en-US" dirty="0" smtClean="0"/>
              <a:t>belong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E8E0-BA66-4125-9874-768DD718D497}" type="datetime4">
              <a:rPr lang="en-US" smtClean="0"/>
              <a:t>June 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CashCourse | www.cashcourse.org | cashcourse@nefe.org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4BEC-3194-453B-B1B5-F2591DD5CAC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20823"/>
      </p:ext>
    </p:extLst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dirty="0"/>
              <a:t>The Federal Trade Commission (FTC) recommends these four steps:</a:t>
            </a:r>
          </a:p>
          <a:p>
            <a:pPr marL="742950" indent="-742950">
              <a:lnSpc>
                <a:spcPct val="110000"/>
              </a:lnSpc>
              <a:buFont typeface="+mj-lt"/>
              <a:buAutoNum type="arabicPeriod"/>
            </a:pPr>
            <a:r>
              <a:rPr lang="en-US" dirty="0"/>
              <a:t>Place a fraud alert on credit </a:t>
            </a:r>
            <a:r>
              <a:rPr lang="en-US" dirty="0" smtClean="0"/>
              <a:t>reports</a:t>
            </a:r>
            <a:endParaRPr lang="en-US" dirty="0"/>
          </a:p>
          <a:p>
            <a:pPr marL="742950" indent="-742950">
              <a:lnSpc>
                <a:spcPct val="110000"/>
              </a:lnSpc>
              <a:buFont typeface="+mj-lt"/>
              <a:buAutoNum type="arabicPeriod"/>
            </a:pPr>
            <a:r>
              <a:rPr lang="en-US" dirty="0"/>
              <a:t>Close bank and retail </a:t>
            </a:r>
            <a:r>
              <a:rPr lang="en-US" dirty="0" smtClean="0"/>
              <a:t>accounts</a:t>
            </a:r>
            <a:endParaRPr lang="en-US" dirty="0"/>
          </a:p>
          <a:p>
            <a:pPr marL="742950" indent="-742950">
              <a:lnSpc>
                <a:spcPct val="110000"/>
              </a:lnSpc>
              <a:buFont typeface="+mj-lt"/>
              <a:buAutoNum type="arabicPeriod"/>
            </a:pPr>
            <a:r>
              <a:rPr lang="en-US" dirty="0"/>
              <a:t>File a complaint with the </a:t>
            </a:r>
            <a:r>
              <a:rPr lang="en-US" dirty="0" smtClean="0"/>
              <a:t>FTC</a:t>
            </a:r>
            <a:endParaRPr lang="en-US" dirty="0"/>
          </a:p>
          <a:p>
            <a:pPr marL="742950" indent="-742950">
              <a:lnSpc>
                <a:spcPct val="110000"/>
              </a:lnSpc>
              <a:buFont typeface="+mj-lt"/>
              <a:buAutoNum type="arabicPeriod"/>
            </a:pPr>
            <a:r>
              <a:rPr lang="en-US" dirty="0"/>
              <a:t>File a police </a:t>
            </a:r>
            <a:r>
              <a:rPr lang="en-US" dirty="0" smtClean="0"/>
              <a:t>report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dirty="0" smtClean="0">
                <a:hlinkClick r:id="rId2"/>
              </a:rPr>
              <a:t>www.Identitytheft.gov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E8E0-BA66-4125-9874-768DD718D497}" type="datetime4">
              <a:rPr lang="en-US" smtClean="0"/>
              <a:t>June 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CashCourse | www.cashcourse.org | cashcourse@nefe.org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4BEC-3194-453B-B1B5-F2591DD5CAC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61715"/>
      </p:ext>
    </p:extLst>
  </p:cSld>
  <p:clrMapOvr>
    <a:masterClrMapping/>
  </p:clrMapOvr>
  <p:transition spd="slow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Debit vs. Credit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4500" b="1" dirty="0" smtClean="0"/>
              <a:t>Debit Cards</a:t>
            </a:r>
          </a:p>
          <a:p>
            <a:pPr>
              <a:lnSpc>
                <a:spcPct val="120000"/>
              </a:lnSpc>
            </a:pPr>
            <a:r>
              <a:rPr lang="en-US" sz="4500" dirty="0"/>
              <a:t>It’s your money</a:t>
            </a:r>
          </a:p>
          <a:p>
            <a:pPr>
              <a:lnSpc>
                <a:spcPct val="120000"/>
              </a:lnSpc>
            </a:pPr>
            <a:r>
              <a:rPr lang="en-US" sz="4500" dirty="0"/>
              <a:t>Item </a:t>
            </a:r>
            <a:r>
              <a:rPr lang="en-US" sz="4500" dirty="0" smtClean="0"/>
              <a:t>cost </a:t>
            </a:r>
            <a:r>
              <a:rPr lang="en-US" sz="4500" dirty="0"/>
              <a:t>= </a:t>
            </a:r>
            <a:r>
              <a:rPr lang="en-US" sz="4500" dirty="0" smtClean="0"/>
              <a:t>actual </a:t>
            </a:r>
            <a:r>
              <a:rPr lang="en-US" sz="4500" dirty="0" smtClean="0"/>
              <a:t>c</a:t>
            </a:r>
            <a:r>
              <a:rPr lang="en-US" sz="4500" dirty="0" smtClean="0"/>
              <a:t>ost</a:t>
            </a:r>
            <a:endParaRPr lang="en-US" sz="4500" dirty="0"/>
          </a:p>
          <a:p>
            <a:pPr>
              <a:lnSpc>
                <a:spcPct val="120000"/>
              </a:lnSpc>
            </a:pPr>
            <a:r>
              <a:rPr lang="en-US" sz="4500" dirty="0"/>
              <a:t>Liability limited to $50 if reported within two days; three to 60 days, $500</a:t>
            </a:r>
          </a:p>
          <a:p>
            <a:pPr>
              <a:lnSpc>
                <a:spcPct val="120000"/>
              </a:lnSpc>
            </a:pPr>
            <a:r>
              <a:rPr lang="en-US" sz="4500" dirty="0"/>
              <a:t>Some retailers “block” your card</a:t>
            </a:r>
          </a:p>
          <a:p>
            <a:pPr>
              <a:lnSpc>
                <a:spcPct val="120000"/>
              </a:lnSpc>
            </a:pPr>
            <a:r>
              <a:rPr lang="en-US" sz="4500" dirty="0"/>
              <a:t>May cause overdraft fees to be assessed if you opt in</a:t>
            </a:r>
          </a:p>
          <a:p>
            <a:pPr>
              <a:lnSpc>
                <a:spcPct val="120000"/>
              </a:lnSpc>
            </a:pPr>
            <a:r>
              <a:rPr lang="en-US" sz="4500" dirty="0"/>
              <a:t>Can be used for online/phone </a:t>
            </a:r>
            <a:r>
              <a:rPr lang="en-US" sz="4500" dirty="0" smtClean="0"/>
              <a:t>purchases</a:t>
            </a:r>
            <a:endParaRPr lang="en-US" sz="45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4500" b="1" dirty="0" smtClean="0"/>
              <a:t>Credit Cards</a:t>
            </a:r>
          </a:p>
          <a:p>
            <a:pPr>
              <a:lnSpc>
                <a:spcPct val="120000"/>
              </a:lnSpc>
            </a:pPr>
            <a:r>
              <a:rPr lang="en-US" sz="4500" dirty="0"/>
              <a:t>It’s the bank’s money</a:t>
            </a:r>
          </a:p>
          <a:p>
            <a:pPr>
              <a:lnSpc>
                <a:spcPct val="120000"/>
              </a:lnSpc>
            </a:pPr>
            <a:r>
              <a:rPr lang="en-US" sz="4500" dirty="0"/>
              <a:t>Item </a:t>
            </a:r>
            <a:r>
              <a:rPr lang="en-US" sz="4500" dirty="0" smtClean="0"/>
              <a:t>cost </a:t>
            </a:r>
            <a:r>
              <a:rPr lang="en-US" sz="4500" dirty="0"/>
              <a:t>= or &gt; </a:t>
            </a:r>
            <a:r>
              <a:rPr lang="en-US" sz="4500" dirty="0" smtClean="0"/>
              <a:t>actual cost</a:t>
            </a:r>
            <a:endParaRPr lang="en-US" sz="4500" dirty="0"/>
          </a:p>
          <a:p>
            <a:pPr>
              <a:lnSpc>
                <a:spcPct val="120000"/>
              </a:lnSpc>
            </a:pPr>
            <a:r>
              <a:rPr lang="en-US" sz="4500" dirty="0"/>
              <a:t>Liability limited to $50</a:t>
            </a:r>
          </a:p>
          <a:p>
            <a:pPr>
              <a:lnSpc>
                <a:spcPct val="120000"/>
              </a:lnSpc>
            </a:pPr>
            <a:r>
              <a:rPr lang="en-US" sz="4500" dirty="0"/>
              <a:t>May extend warranties</a:t>
            </a:r>
          </a:p>
          <a:p>
            <a:pPr>
              <a:lnSpc>
                <a:spcPct val="120000"/>
              </a:lnSpc>
            </a:pPr>
            <a:r>
              <a:rPr lang="en-US" sz="4500" dirty="0"/>
              <a:t>Fee charged for late payments</a:t>
            </a:r>
          </a:p>
          <a:p>
            <a:pPr>
              <a:lnSpc>
                <a:spcPct val="120000"/>
              </a:lnSpc>
            </a:pPr>
            <a:r>
              <a:rPr lang="en-US" sz="4500" dirty="0"/>
              <a:t>Fee charged for over the limit if you opt in</a:t>
            </a:r>
          </a:p>
          <a:p>
            <a:pPr>
              <a:lnSpc>
                <a:spcPct val="120000"/>
              </a:lnSpc>
            </a:pPr>
            <a:r>
              <a:rPr lang="en-US" sz="4500" dirty="0"/>
              <a:t>Can be used for online and phone </a:t>
            </a:r>
            <a:r>
              <a:rPr lang="en-US" sz="4500" dirty="0" smtClean="0"/>
              <a:t>purchases</a:t>
            </a:r>
            <a:endParaRPr lang="en-US" sz="45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E8E0-BA66-4125-9874-768DD718D497}" type="datetime4">
              <a:rPr lang="en-US" smtClean="0"/>
              <a:t>June 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CashCourse | www.cashcourse.org | cashcourse@nefe.org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4BEC-3194-453B-B1B5-F2591DD5CAC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110"/>
      </p:ext>
    </p:extLst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 CC Powerpoint Template" id="{E386EEC4-CDA6-4D4E-9FD5-085FBE908D0F}" vid="{B16B84B6-C215-4496-B33A-C620B8DCE7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2017 CC Powerpoint Template</Template>
  <TotalTime>468</TotalTime>
  <Words>1233</Words>
  <Application>Microsoft Office PowerPoint</Application>
  <PresentationFormat>Widescreen</PresentationFormat>
  <Paragraphs>277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Geneva</vt:lpstr>
      <vt:lpstr>Office Theme</vt:lpstr>
      <vt:lpstr>Parents</vt:lpstr>
      <vt:lpstr>After this workshop, you will be able to share with your student:</vt:lpstr>
      <vt:lpstr>Identity Theft</vt:lpstr>
      <vt:lpstr>How Does it Happen?</vt:lpstr>
      <vt:lpstr>Thieves Among Friends</vt:lpstr>
      <vt:lpstr>Ways to Deter Thieves</vt:lpstr>
      <vt:lpstr>Ways to Detect Identity Theft</vt:lpstr>
      <vt:lpstr>How to Recover</vt:lpstr>
      <vt:lpstr>Debit vs. Credit</vt:lpstr>
      <vt:lpstr>CARD Act of 2009</vt:lpstr>
      <vt:lpstr>Unintended Consequences</vt:lpstr>
      <vt:lpstr>How Much is Too Much?</vt:lpstr>
      <vt:lpstr>Tips for Staying Out of Credit Card Debt</vt:lpstr>
      <vt:lpstr>What Goes into a Credit Score?</vt:lpstr>
      <vt:lpstr>Ways to Protect Your Credit</vt:lpstr>
      <vt:lpstr>Who Needs a Bank?</vt:lpstr>
      <vt:lpstr>What to Look for in a Bank</vt:lpstr>
      <vt:lpstr>Fees</vt:lpstr>
      <vt:lpstr>Paying for College</vt:lpstr>
      <vt:lpstr>What Happens if You Default</vt:lpstr>
      <vt:lpstr>Repaying Student Loans</vt:lpstr>
      <vt:lpstr>Spending Wisely</vt:lpstr>
      <vt:lpstr>Who Will Be There When I Go Home?</vt:lpstr>
      <vt:lpstr>What is CashCourse?</vt:lpstr>
      <vt:lpstr>CashCourse Article Topics</vt:lpstr>
      <vt:lpstr>…And Financial Tools</vt:lpstr>
      <vt:lpstr>We Are Here to Help:  Resources on Campus  </vt:lpstr>
      <vt:lpstr>Recap</vt:lpstr>
      <vt:lpstr>Next Steps</vt:lpstr>
      <vt:lpstr>Thanks for Attending our Workshop!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Raven Newberry</dc:creator>
  <cp:lastModifiedBy>Amy Marty</cp:lastModifiedBy>
  <cp:revision>73</cp:revision>
  <dcterms:created xsi:type="dcterms:W3CDTF">2017-04-18T17:10:48Z</dcterms:created>
  <dcterms:modified xsi:type="dcterms:W3CDTF">2017-06-09T16:52:01Z</dcterms:modified>
</cp:coreProperties>
</file>